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sldIdLst>
    <p:sldId id="356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98305" autoAdjust="0"/>
  </p:normalViewPr>
  <p:slideViewPr>
    <p:cSldViewPr>
      <p:cViewPr>
        <p:scale>
          <a:sx n="70" d="100"/>
          <a:sy n="70" d="100"/>
        </p:scale>
        <p:origin x="-114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8BF546-FC89-4605-974D-B49531E78EF5}" type="datetimeFigureOut">
              <a:rPr lang="en-US"/>
              <a:pPr>
                <a:defRPr/>
              </a:pPr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5C0B793-8CA9-4F97-B30D-8CB5A4AA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18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6172200" cy="1447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609600"/>
            <a:ext cx="6172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folHlink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©2010 John Wiley &amp; Sons, Inc.  M P Groover, </a:t>
            </a:r>
            <a:r>
              <a:rPr lang="en-US" b="1" i="1"/>
              <a:t>Fundamentals of Modern Manufacturing</a:t>
            </a:r>
            <a:r>
              <a:rPr lang="en-US"/>
              <a:t> 4/e</a:t>
            </a:r>
          </a:p>
          <a:p>
            <a:pPr>
              <a:defRPr/>
            </a:pPr>
            <a:endParaRPr lang="en-US"/>
          </a:p>
        </p:txBody>
      </p:sp>
      <p:pic>
        <p:nvPicPr>
          <p:cNvPr id="1029" name="Picture 5" descr="C:\My Documents\Courses\IE344\TurningOp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85800" y="609600"/>
            <a:ext cx="13081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2057400"/>
            <a:ext cx="7772400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 smtClean="0"/>
              <a:t>Lecture Seven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Investment </a:t>
            </a:r>
            <a:r>
              <a:rPr lang="en-US" dirty="0"/>
              <a:t>Casting:</a:t>
            </a:r>
            <a:br>
              <a:rPr lang="en-US" dirty="0"/>
            </a:br>
            <a:r>
              <a:rPr lang="en-US" dirty="0"/>
              <a:t> Advantages and Disadvantages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Parts of great complexity and intricacy can be cast</a:t>
            </a:r>
          </a:p>
          <a:p>
            <a:pPr lvl="1"/>
            <a:r>
              <a:rPr lang="en-US" dirty="0"/>
              <a:t>Close dimensional control and good surface finish </a:t>
            </a:r>
          </a:p>
          <a:p>
            <a:pPr lvl="1"/>
            <a:r>
              <a:rPr lang="en-US" dirty="0"/>
              <a:t>Wax can usually be recovered for reuse </a:t>
            </a:r>
          </a:p>
          <a:p>
            <a:pPr lvl="1"/>
            <a:r>
              <a:rPr lang="en-US" dirty="0"/>
              <a:t>This is a net shape </a:t>
            </a:r>
            <a:r>
              <a:rPr lang="en-US" dirty="0" smtClean="0"/>
              <a:t>process - additional </a:t>
            </a:r>
            <a:r>
              <a:rPr lang="en-US" dirty="0"/>
              <a:t>machining is not normally required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Many processing steps are required</a:t>
            </a:r>
          </a:p>
          <a:p>
            <a:pPr lvl="1"/>
            <a:r>
              <a:rPr lang="en-US" dirty="0"/>
              <a:t>Relatively expensive process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72918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</a:t>
            </a:r>
            <a:br>
              <a:rPr lang="en-US" dirty="0"/>
            </a:br>
            <a:r>
              <a:rPr lang="en-US" dirty="0"/>
              <a:t>Permanent Mold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3124200" cy="3886200"/>
          </a:xfrm>
        </p:spPr>
        <p:txBody>
          <a:bodyPr/>
          <a:lstStyle/>
          <a:p>
            <a:r>
              <a:rPr lang="en-US" dirty="0" smtClean="0"/>
              <a:t>(4) Mold is opened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9" y="2514600"/>
            <a:ext cx="3886201" cy="2641107"/>
          </a:xfrm>
          <a:prstGeom prst="rect">
            <a:avLst/>
          </a:prstGeom>
        </p:spPr>
      </p:pic>
      <p:pic>
        <p:nvPicPr>
          <p:cNvPr id="6" name="Picture 5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536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Permanent Mold Casting: Advantages and Limitations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153400" cy="3962400"/>
          </a:xfrm>
        </p:spPr>
        <p:txBody>
          <a:bodyPr/>
          <a:lstStyle/>
          <a:p>
            <a:r>
              <a:rPr lang="en-US" dirty="0"/>
              <a:t>Advantages of permanent mold casting:</a:t>
            </a:r>
          </a:p>
          <a:p>
            <a:pPr lvl="1"/>
            <a:r>
              <a:rPr lang="en-US" dirty="0"/>
              <a:t>Good dimensional control and surface finish</a:t>
            </a:r>
          </a:p>
          <a:p>
            <a:pPr lvl="1"/>
            <a:r>
              <a:rPr lang="en-US" dirty="0"/>
              <a:t>Rapid solidification caused by metal mold results in a finer grain structure, so castings are stronger </a:t>
            </a:r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Generally limited to metals of lower melting point  </a:t>
            </a:r>
          </a:p>
          <a:p>
            <a:pPr lvl="1"/>
            <a:r>
              <a:rPr lang="en-US" dirty="0"/>
              <a:t>Simpler part geometries compared to sand casting because of need to open the mold </a:t>
            </a:r>
          </a:p>
          <a:p>
            <a:pPr lvl="1"/>
            <a:r>
              <a:rPr lang="en-US" dirty="0"/>
              <a:t>High cost of mold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724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Applications and Metals for </a:t>
            </a:r>
            <a:br>
              <a:rPr lang="en-US"/>
            </a:br>
            <a:r>
              <a:rPr lang="en-US"/>
              <a:t>Permanent Mold Casting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Due to high mold cost, process is best suited to high volume production and can be automated accordingly  </a:t>
            </a:r>
          </a:p>
          <a:p>
            <a:r>
              <a:rPr lang="en-US" dirty="0"/>
              <a:t>Typical parts: automotive pistons, pump bodies, and certain castings for aircraft and missiles  </a:t>
            </a:r>
          </a:p>
          <a:p>
            <a:r>
              <a:rPr lang="en-US" dirty="0"/>
              <a:t>Metals commonly cast: aluminum, magnesium, copper‑base alloys, and cast iron </a:t>
            </a:r>
          </a:p>
          <a:p>
            <a:pPr lvl="1"/>
            <a:r>
              <a:rPr lang="en-US" dirty="0"/>
              <a:t>Unsuited to steels because of very high pouring temperatures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57378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Plaster Mold Casting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 to sand casting except mold is made of plaster of Paris (gypsum ‑ CaSO</a:t>
            </a:r>
            <a:r>
              <a:rPr lang="en-US" baseline="-25000" dirty="0"/>
              <a:t>4</a:t>
            </a:r>
            <a:r>
              <a:rPr lang="en-US" dirty="0"/>
              <a:t>‑2H</a:t>
            </a:r>
            <a:r>
              <a:rPr lang="en-US" baseline="-25000" dirty="0"/>
              <a:t>2</a:t>
            </a:r>
            <a:r>
              <a:rPr lang="en-US" dirty="0"/>
              <a:t>O)  </a:t>
            </a:r>
          </a:p>
          <a:p>
            <a:pPr lvl="1"/>
            <a:r>
              <a:rPr lang="en-US" dirty="0"/>
              <a:t>In mold-making, plaster and water mixture is poured over plastic or metal pattern and allowed to set  </a:t>
            </a:r>
          </a:p>
          <a:p>
            <a:pPr lvl="2"/>
            <a:r>
              <a:rPr lang="en-US" dirty="0"/>
              <a:t>Wood patterns not generally used due to extended contact with water  </a:t>
            </a:r>
          </a:p>
          <a:p>
            <a:pPr lvl="1"/>
            <a:r>
              <a:rPr lang="en-US" dirty="0"/>
              <a:t>Plaster mixture readily flows around pattern, capturing its fine details and good surface finish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34100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Plaster Mold Casting: Advantages and Disadvantages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Good accuracy and surface finish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Capability to make thin cross sections </a:t>
            </a:r>
          </a:p>
          <a:p>
            <a:pPr>
              <a:lnSpc>
                <a:spcPct val="90000"/>
              </a:lnSpc>
            </a:pPr>
            <a:r>
              <a:rPr lang="en-US" dirty="0"/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Mold must be baked to remove moisture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Moisture can cause problems in casting 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Mold strength is lost if over-baked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Plaster molds cannot stand high temperatures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Limited to lower melting point alloys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18881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Ceramic Mold Casting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 to plaster mold casting except that mold is made of refractory ceramic material that can withstand higher temperatures than plaster  </a:t>
            </a:r>
          </a:p>
          <a:p>
            <a:pPr lvl="1"/>
            <a:r>
              <a:rPr lang="en-US" dirty="0"/>
              <a:t>Can be used to cast steels, cast irons, and other high‑temperature alloys  </a:t>
            </a:r>
          </a:p>
          <a:p>
            <a:pPr lvl="1"/>
            <a:r>
              <a:rPr lang="en-US" dirty="0"/>
              <a:t>Applications similar to those of plaster mold casting except for the metals cast  </a:t>
            </a:r>
          </a:p>
          <a:p>
            <a:pPr lvl="1"/>
            <a:r>
              <a:rPr lang="en-US" dirty="0"/>
              <a:t>Advantages (good accuracy and finish) also similar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21136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Permanent Mold </a:t>
            </a:r>
            <a:br>
              <a:rPr lang="en-US"/>
            </a:br>
            <a:r>
              <a:rPr lang="en-US"/>
              <a:t>Casting Processes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Economic disadvantage of expendable mold casting:</a:t>
            </a:r>
          </a:p>
          <a:p>
            <a:pPr lvl="1"/>
            <a:r>
              <a:rPr lang="en-US" dirty="0"/>
              <a:t> A new mold is required for every casting  </a:t>
            </a:r>
          </a:p>
          <a:p>
            <a:r>
              <a:rPr lang="en-US" dirty="0"/>
              <a:t>In permanent mold casting, the mold is reused many times  </a:t>
            </a:r>
          </a:p>
          <a:p>
            <a:r>
              <a:rPr lang="en-US" dirty="0" smtClean="0"/>
              <a:t>Processes </a:t>
            </a:r>
            <a:r>
              <a:rPr lang="en-US" dirty="0"/>
              <a:t>include:</a:t>
            </a:r>
          </a:p>
          <a:p>
            <a:pPr lvl="1"/>
            <a:r>
              <a:rPr lang="en-US" dirty="0"/>
              <a:t>Basic permanent mold casting</a:t>
            </a:r>
          </a:p>
          <a:p>
            <a:pPr lvl="1"/>
            <a:r>
              <a:rPr lang="en-US" dirty="0"/>
              <a:t>Die casting </a:t>
            </a:r>
          </a:p>
          <a:p>
            <a:pPr lvl="1"/>
            <a:r>
              <a:rPr lang="en-US" dirty="0"/>
              <a:t>Centrifugal casting  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6144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/>
              <a:t>The Basic Permanent Mold Process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Uses a metal mold constructed of two sections designed for easy, precise opening and closing  </a:t>
            </a:r>
          </a:p>
          <a:p>
            <a:pPr lvl="1"/>
            <a:r>
              <a:rPr lang="en-US" dirty="0"/>
              <a:t>Molds used for casting lower melting point alloys are commonly made of steel or cast iron </a:t>
            </a:r>
          </a:p>
          <a:p>
            <a:pPr lvl="1"/>
            <a:r>
              <a:rPr lang="en-US" dirty="0"/>
              <a:t>Molds used for casting steel must be made of refractory material, due to the very high pouring temperatures</a:t>
            </a:r>
          </a:p>
        </p:txBody>
      </p:sp>
      <p:pic>
        <p:nvPicPr>
          <p:cNvPr id="4" name="Picture 3" descr="photo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86610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</a:t>
            </a:r>
            <a:br>
              <a:rPr lang="en-US"/>
            </a:br>
            <a:r>
              <a:rPr lang="en-US"/>
              <a:t>Permanent Mold Casting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(1) Mold is preheated and coated for lubrication and heat dissipation</a:t>
            </a:r>
          </a:p>
        </p:txBody>
      </p:sp>
      <p:pic>
        <p:nvPicPr>
          <p:cNvPr id="337926" name="Picture 6" descr="F11-10-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124200"/>
            <a:ext cx="5029200" cy="297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13473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</a:t>
            </a:r>
            <a:br>
              <a:rPr lang="en-US"/>
            </a:br>
            <a:r>
              <a:rPr lang="en-US"/>
              <a:t>Permanent Mold Casting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2743200" cy="4038600"/>
          </a:xfrm>
        </p:spPr>
        <p:txBody>
          <a:bodyPr/>
          <a:lstStyle/>
          <a:p>
            <a:r>
              <a:rPr lang="en-US"/>
              <a:t>(2) Cores (if any are used) are inserted and mold is closed 				</a:t>
            </a:r>
          </a:p>
        </p:txBody>
      </p:sp>
      <p:pic>
        <p:nvPicPr>
          <p:cNvPr id="338951" name="Picture 7" descr="F11-10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14600"/>
            <a:ext cx="4038600" cy="274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06846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  <a:alpha val="2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</a:t>
            </a:r>
            <a:br>
              <a:rPr lang="en-US" dirty="0"/>
            </a:br>
            <a:r>
              <a:rPr lang="en-US" dirty="0"/>
              <a:t>Permanent Mold Casting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3429000" cy="3810000"/>
          </a:xfrm>
        </p:spPr>
        <p:txBody>
          <a:bodyPr/>
          <a:lstStyle/>
          <a:p>
            <a:r>
              <a:rPr lang="en-US" dirty="0"/>
              <a:t>(3) Molten metal is poured into the mold, where it solidifies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304288"/>
            <a:ext cx="3200400" cy="3751838"/>
          </a:xfrm>
          <a:prstGeom prst="rect">
            <a:avLst/>
          </a:prstGeom>
        </p:spPr>
      </p:pic>
      <p:pic>
        <p:nvPicPr>
          <p:cNvPr id="5" name="Picture 4" descr="photo.jp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8599"/>
            <a:ext cx="1524000" cy="1528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4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fgBook-4e">
  <a:themeElements>
    <a:clrScheme name="MfgBook-4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fgBook-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fgBook-4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gBook-4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gBook-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Data\Microsoft\Templates\MfgBook-4e.pot</Template>
  <TotalTime>413</TotalTime>
  <Words>506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MfgBook-4e</vt:lpstr>
      <vt:lpstr>Lecture Seven Investment Casting:  Advantages and Disadvantages</vt:lpstr>
      <vt:lpstr>Plaster Mold Casting</vt:lpstr>
      <vt:lpstr>Plaster Mold Casting: Advantages and Disadvantages</vt:lpstr>
      <vt:lpstr>Ceramic Mold Casting</vt:lpstr>
      <vt:lpstr>Permanent Mold  Casting Processes</vt:lpstr>
      <vt:lpstr>The Basic Permanent Mold Process</vt:lpstr>
      <vt:lpstr>Steps in  Permanent Mold Casting</vt:lpstr>
      <vt:lpstr>Steps in  Permanent Mold Casting</vt:lpstr>
      <vt:lpstr>Steps in  Permanent Mold Casting</vt:lpstr>
      <vt:lpstr>Steps in  Permanent Mold Casting</vt:lpstr>
      <vt:lpstr>Permanent Mold Casting: Advantages and Limitations</vt:lpstr>
      <vt:lpstr>Applications and Metals for  Permanent Mold Casting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METAL CASTING</dc:title>
  <dc:creator>Mikell P. Groover</dc:creator>
  <cp:lastModifiedBy>Dr-jabar</cp:lastModifiedBy>
  <cp:revision>51</cp:revision>
  <dcterms:created xsi:type="dcterms:W3CDTF">2001-08-27T08:57:30Z</dcterms:created>
  <dcterms:modified xsi:type="dcterms:W3CDTF">2018-12-05T18:37:47Z</dcterms:modified>
</cp:coreProperties>
</file>